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35" r:id="rId5"/>
    <p:sldId id="258" r:id="rId6"/>
    <p:sldId id="259" r:id="rId7"/>
    <p:sldId id="2447" r:id="rId8"/>
    <p:sldId id="2451" r:id="rId9"/>
    <p:sldId id="260" r:id="rId10"/>
    <p:sldId id="2432" r:id="rId11"/>
    <p:sldId id="2440" r:id="rId12"/>
    <p:sldId id="2441" r:id="rId13"/>
    <p:sldId id="2443" r:id="rId14"/>
    <p:sldId id="2446" r:id="rId15"/>
    <p:sldId id="2448" r:id="rId16"/>
    <p:sldId id="262" r:id="rId17"/>
    <p:sldId id="2450" r:id="rId18"/>
    <p:sldId id="244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84"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8/16/2020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8/16/2020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2456909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Glass+Identification"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t>GLASS TYPE Classification</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77500" lnSpcReduction="20000"/>
          </a:bodyPr>
          <a:lstStyle/>
          <a:p>
            <a:r>
              <a:rPr lang="en-US" dirty="0"/>
              <a:t>A Machine Learning Approach</a:t>
            </a:r>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4="http://schemas.microsoft.com/office/powerpoint/2010/main">
    <mc:Choice Requires="p14">
      <p:transition spd="slow" p14:dur="2000" advTm="11896"/>
    </mc:Choice>
    <mc:Fallback xmlns="">
      <p:transition spd="slow" advTm="1189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10</a:t>
            </a:fld>
            <a:endParaRPr lang="en-US" dirty="0"/>
          </a:p>
        </p:txBody>
      </p:sp>
      <p:pic>
        <p:nvPicPr>
          <p:cNvPr id="6" name="Picture 5">
            <a:extLst>
              <a:ext uri="{FF2B5EF4-FFF2-40B4-BE49-F238E27FC236}">
                <a16:creationId xmlns:a16="http://schemas.microsoft.com/office/drawing/2014/main" id="{78C03ACC-9484-4E3B-9806-0F3726A0EAF4}"/>
              </a:ext>
            </a:extLst>
          </p:cNvPr>
          <p:cNvPicPr>
            <a:picLocks noChangeAspect="1"/>
          </p:cNvPicPr>
          <p:nvPr/>
        </p:nvPicPr>
        <p:blipFill>
          <a:blip r:embed="rId2"/>
          <a:stretch>
            <a:fillRect/>
          </a:stretch>
        </p:blipFill>
        <p:spPr>
          <a:xfrm>
            <a:off x="0" y="-132521"/>
            <a:ext cx="5062330" cy="6998832"/>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158771" y="636179"/>
            <a:ext cx="4757786" cy="573989"/>
          </a:xfrm>
        </p:spPr>
        <p:txBody>
          <a:bodyPr>
            <a:normAutofit fontScale="90000"/>
          </a:bodyPr>
          <a:lstStyle/>
          <a:p>
            <a:pPr algn="l"/>
            <a:r>
              <a:rPr lang="en-US" dirty="0">
                <a:solidFill>
                  <a:schemeClr val="bg1"/>
                </a:solidFill>
              </a:rPr>
              <a:t>Feature Engineering</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251536" y="1237803"/>
            <a:ext cx="6043246" cy="365125"/>
          </a:xfrm>
        </p:spPr>
        <p:txBody>
          <a:bodyPr>
            <a:normAutofit fontScale="70000" lnSpcReduction="20000"/>
          </a:bodyPr>
          <a:lstStyle/>
          <a:p>
            <a:r>
              <a:rPr lang="en-US" dirty="0"/>
              <a:t>Making the features usable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51536" y="1846348"/>
            <a:ext cx="4665021" cy="4636392"/>
          </a:xfrm>
        </p:spPr>
        <p:txBody>
          <a:bodyPr>
            <a:normAutofit/>
          </a:bodyPr>
          <a:lstStyle/>
          <a:p>
            <a:r>
              <a:rPr lang="en-US" dirty="0">
                <a:solidFill>
                  <a:schemeClr val="bg1"/>
                </a:solidFill>
              </a:rPr>
              <a:t>The Data that we had was highly skewed  and hence we decided the transform it using </a:t>
            </a:r>
            <a:r>
              <a:rPr lang="en-US" dirty="0" err="1">
                <a:solidFill>
                  <a:schemeClr val="bg1"/>
                </a:solidFill>
              </a:rPr>
              <a:t>Boxcox</a:t>
            </a:r>
            <a:r>
              <a:rPr lang="en-US" dirty="0">
                <a:solidFill>
                  <a:schemeClr val="bg1"/>
                </a:solidFill>
              </a:rPr>
              <a:t> transform</a:t>
            </a:r>
          </a:p>
          <a:p>
            <a:r>
              <a:rPr lang="en-US" dirty="0">
                <a:solidFill>
                  <a:schemeClr val="bg1"/>
                </a:solidFill>
              </a:rPr>
              <a:t>For doing feature scaling we used Standard Scalar as a part of model pipeline</a:t>
            </a:r>
          </a:p>
          <a:p>
            <a:r>
              <a:rPr lang="en-US" dirty="0">
                <a:solidFill>
                  <a:schemeClr val="bg1"/>
                </a:solidFill>
              </a:rPr>
              <a:t>We also calculate the feature importance using </a:t>
            </a:r>
            <a:r>
              <a:rPr lang="en-US" dirty="0" err="1">
                <a:solidFill>
                  <a:schemeClr val="bg1"/>
                </a:solidFill>
              </a:rPr>
              <a:t>XGBoost</a:t>
            </a:r>
            <a:r>
              <a:rPr lang="en-US" dirty="0">
                <a:solidFill>
                  <a:schemeClr val="bg1"/>
                </a:solidFill>
              </a:rPr>
              <a:t> feature importance but no extremely dominant feature was found so it was safe to proceed</a:t>
            </a:r>
          </a:p>
          <a:p>
            <a:pPr marL="0" indent="0">
              <a:buNone/>
            </a:pPr>
            <a:endParaRPr lang="en-US" dirty="0">
              <a:solidFill>
                <a:schemeClr val="bg1"/>
              </a:solidFill>
            </a:endParaRPr>
          </a:p>
        </p:txBody>
      </p:sp>
      <p:pic>
        <p:nvPicPr>
          <p:cNvPr id="12" name="Picture 11">
            <a:extLst>
              <a:ext uri="{FF2B5EF4-FFF2-40B4-BE49-F238E27FC236}">
                <a16:creationId xmlns:a16="http://schemas.microsoft.com/office/drawing/2014/main" id="{71188C58-05F0-4387-8DA0-8E467D336787}"/>
              </a:ext>
            </a:extLst>
          </p:cNvPr>
          <p:cNvPicPr>
            <a:picLocks noChangeAspect="1"/>
          </p:cNvPicPr>
          <p:nvPr/>
        </p:nvPicPr>
        <p:blipFill>
          <a:blip r:embed="rId3"/>
          <a:stretch>
            <a:fillRect/>
          </a:stretch>
        </p:blipFill>
        <p:spPr>
          <a:xfrm>
            <a:off x="5881636" y="3429000"/>
            <a:ext cx="4136335" cy="2921614"/>
          </a:xfrm>
          <a:prstGeom prst="rect">
            <a:avLst/>
          </a:prstGeom>
        </p:spPr>
      </p:pic>
      <p:pic>
        <p:nvPicPr>
          <p:cNvPr id="14" name="Picture 13">
            <a:extLst>
              <a:ext uri="{FF2B5EF4-FFF2-40B4-BE49-F238E27FC236}">
                <a16:creationId xmlns:a16="http://schemas.microsoft.com/office/drawing/2014/main" id="{BBD1D8C8-558B-4FE7-BEB2-14D2A1FD2D02}"/>
              </a:ext>
            </a:extLst>
          </p:cNvPr>
          <p:cNvPicPr>
            <a:picLocks noChangeAspect="1"/>
          </p:cNvPicPr>
          <p:nvPr/>
        </p:nvPicPr>
        <p:blipFill>
          <a:blip r:embed="rId4"/>
          <a:stretch>
            <a:fillRect/>
          </a:stretch>
        </p:blipFill>
        <p:spPr>
          <a:xfrm>
            <a:off x="5881636" y="550675"/>
            <a:ext cx="3715268" cy="2657846"/>
          </a:xfrm>
          <a:prstGeom prst="rect">
            <a:avLst/>
          </a:prstGeom>
        </p:spPr>
      </p:pic>
      <p:sp>
        <p:nvSpPr>
          <p:cNvPr id="15" name="TextBox 14">
            <a:extLst>
              <a:ext uri="{FF2B5EF4-FFF2-40B4-BE49-F238E27FC236}">
                <a16:creationId xmlns:a16="http://schemas.microsoft.com/office/drawing/2014/main" id="{B8F04F95-357F-4561-BE1C-0B1725230354}"/>
              </a:ext>
            </a:extLst>
          </p:cNvPr>
          <p:cNvSpPr txBox="1"/>
          <p:nvPr/>
        </p:nvSpPr>
        <p:spPr>
          <a:xfrm>
            <a:off x="10114049" y="1279433"/>
            <a:ext cx="1657194" cy="1200329"/>
          </a:xfrm>
          <a:prstGeom prst="rect">
            <a:avLst/>
          </a:prstGeom>
          <a:noFill/>
        </p:spPr>
        <p:txBody>
          <a:bodyPr wrap="square" rtlCol="0">
            <a:spAutoFit/>
          </a:bodyPr>
          <a:lstStyle/>
          <a:p>
            <a:r>
              <a:rPr lang="en-US" dirty="0"/>
              <a:t>Skewness reduced by using </a:t>
            </a:r>
            <a:r>
              <a:rPr lang="en-US" dirty="0" err="1"/>
              <a:t>Boxcox</a:t>
            </a:r>
            <a:r>
              <a:rPr lang="en-US" dirty="0"/>
              <a:t> transform</a:t>
            </a:r>
          </a:p>
        </p:txBody>
      </p:sp>
    </p:spTree>
    <p:extLst>
      <p:ext uri="{BB962C8B-B14F-4D97-AF65-F5344CB8AC3E}">
        <p14:creationId xmlns:p14="http://schemas.microsoft.com/office/powerpoint/2010/main" val="545880841"/>
      </p:ext>
    </p:extLst>
  </p:cSld>
  <p:clrMapOvr>
    <a:masterClrMapping/>
  </p:clrMapOvr>
  <mc:AlternateContent xmlns:mc="http://schemas.openxmlformats.org/markup-compatibility/2006" xmlns:p14="http://schemas.microsoft.com/office/powerpoint/2010/main">
    <mc:Choice Requires="p14">
      <p:transition spd="slow" p14:dur="2000" advTm="51252"/>
    </mc:Choice>
    <mc:Fallback xmlns="">
      <p:transition spd="slow" advTm="5125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6" name="Picture 5">
            <a:extLst>
              <a:ext uri="{FF2B5EF4-FFF2-40B4-BE49-F238E27FC236}">
                <a16:creationId xmlns:a16="http://schemas.microsoft.com/office/drawing/2014/main" id="{78C03ACC-9484-4E3B-9806-0F3726A0EAF4}"/>
              </a:ext>
            </a:extLst>
          </p:cNvPr>
          <p:cNvPicPr>
            <a:picLocks noChangeAspect="1"/>
          </p:cNvPicPr>
          <p:nvPr/>
        </p:nvPicPr>
        <p:blipFill>
          <a:blip r:embed="rId2"/>
          <a:stretch>
            <a:fillRect/>
          </a:stretch>
        </p:blipFill>
        <p:spPr>
          <a:xfrm>
            <a:off x="0" y="-92765"/>
            <a:ext cx="5062330" cy="6959075"/>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304544" y="705444"/>
            <a:ext cx="4757786" cy="573989"/>
          </a:xfrm>
        </p:spPr>
        <p:txBody>
          <a:bodyPr>
            <a:normAutofit fontScale="90000"/>
          </a:bodyPr>
          <a:lstStyle/>
          <a:p>
            <a:pPr algn="l"/>
            <a:r>
              <a:rPr lang="en-US" dirty="0">
                <a:solidFill>
                  <a:schemeClr val="bg1"/>
                </a:solidFill>
              </a:rPr>
              <a:t>Performance Indicators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4544" y="1754675"/>
            <a:ext cx="4665021" cy="4636392"/>
          </a:xfrm>
        </p:spPr>
        <p:txBody>
          <a:bodyPr>
            <a:normAutofit/>
          </a:bodyPr>
          <a:lstStyle/>
          <a:p>
            <a:pPr marL="0" indent="0">
              <a:buNone/>
            </a:pPr>
            <a:r>
              <a:rPr lang="en-US" dirty="0">
                <a:solidFill>
                  <a:schemeClr val="bg1"/>
                </a:solidFill>
              </a:rPr>
              <a:t>The performance indicators used for evaluation of the machine learning models  in this problem:</a:t>
            </a:r>
          </a:p>
          <a:p>
            <a:r>
              <a:rPr lang="en-US" dirty="0">
                <a:solidFill>
                  <a:schemeClr val="bg1"/>
                </a:solidFill>
              </a:rPr>
              <a:t>Accuracy Score</a:t>
            </a:r>
          </a:p>
          <a:p>
            <a:r>
              <a:rPr lang="en-US" dirty="0">
                <a:solidFill>
                  <a:schemeClr val="bg1"/>
                </a:solidFill>
              </a:rPr>
              <a:t>Confusion Matrix</a:t>
            </a:r>
          </a:p>
          <a:p>
            <a:pPr marL="0" indent="0">
              <a:buNone/>
            </a:pPr>
            <a:endParaRPr lang="en-US" dirty="0">
              <a:solidFill>
                <a:schemeClr val="bg1"/>
              </a:solidFill>
            </a:endParaRPr>
          </a:p>
        </p:txBody>
      </p:sp>
      <p:sp>
        <p:nvSpPr>
          <p:cNvPr id="15" name="TextBox 14">
            <a:extLst>
              <a:ext uri="{FF2B5EF4-FFF2-40B4-BE49-F238E27FC236}">
                <a16:creationId xmlns:a16="http://schemas.microsoft.com/office/drawing/2014/main" id="{B8F04F95-357F-4561-BE1C-0B1725230354}"/>
              </a:ext>
            </a:extLst>
          </p:cNvPr>
          <p:cNvSpPr txBox="1"/>
          <p:nvPr/>
        </p:nvSpPr>
        <p:spPr>
          <a:xfrm>
            <a:off x="7129672" y="5238520"/>
            <a:ext cx="3364365" cy="646331"/>
          </a:xfrm>
          <a:prstGeom prst="rect">
            <a:avLst/>
          </a:prstGeom>
          <a:noFill/>
        </p:spPr>
        <p:txBody>
          <a:bodyPr wrap="square" rtlCol="0">
            <a:spAutoFit/>
          </a:bodyPr>
          <a:lstStyle/>
          <a:p>
            <a:pPr algn="ctr"/>
            <a:r>
              <a:rPr lang="en-US" dirty="0"/>
              <a:t>Sample of a confusion Matrix of a model</a:t>
            </a:r>
          </a:p>
        </p:txBody>
      </p:sp>
      <p:pic>
        <p:nvPicPr>
          <p:cNvPr id="3" name="Picture 2">
            <a:extLst>
              <a:ext uri="{FF2B5EF4-FFF2-40B4-BE49-F238E27FC236}">
                <a16:creationId xmlns:a16="http://schemas.microsoft.com/office/drawing/2014/main" id="{3C1C3921-C1D4-4087-8F44-A76C0208931D}"/>
              </a:ext>
            </a:extLst>
          </p:cNvPr>
          <p:cNvPicPr>
            <a:picLocks noChangeAspect="1"/>
          </p:cNvPicPr>
          <p:nvPr/>
        </p:nvPicPr>
        <p:blipFill>
          <a:blip r:embed="rId3"/>
          <a:stretch>
            <a:fillRect/>
          </a:stretch>
        </p:blipFill>
        <p:spPr>
          <a:xfrm>
            <a:off x="5917744" y="705444"/>
            <a:ext cx="5788219" cy="4271868"/>
          </a:xfrm>
          <a:prstGeom prst="rect">
            <a:avLst/>
          </a:prstGeom>
        </p:spPr>
      </p:pic>
    </p:spTree>
    <p:extLst>
      <p:ext uri="{BB962C8B-B14F-4D97-AF65-F5344CB8AC3E}">
        <p14:creationId xmlns:p14="http://schemas.microsoft.com/office/powerpoint/2010/main" val="2714701477"/>
      </p:ext>
    </p:extLst>
  </p:cSld>
  <p:clrMapOvr>
    <a:masterClrMapping/>
  </p:clrMapOvr>
  <mc:AlternateContent xmlns:mc="http://schemas.openxmlformats.org/markup-compatibility/2006" xmlns:p14="http://schemas.microsoft.com/office/powerpoint/2010/main">
    <mc:Choice Requires="p14">
      <p:transition spd="slow" p14:dur="2000" advTm="22261"/>
    </mc:Choice>
    <mc:Fallback xmlns="">
      <p:transition spd="slow" advTm="2226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6281532"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5910471"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768547" y="436716"/>
            <a:ext cx="4018722" cy="573989"/>
          </a:xfrm>
        </p:spPr>
        <p:txBody>
          <a:bodyPr/>
          <a:lstStyle/>
          <a:p>
            <a:r>
              <a:rPr lang="en-US" dirty="0"/>
              <a:t>Model Selection</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6768547" y="1193268"/>
            <a:ext cx="5224670" cy="407670"/>
          </a:xfrm>
        </p:spPr>
        <p:txBody>
          <a:bodyPr>
            <a:normAutofit fontScale="85000" lnSpcReduction="20000"/>
          </a:bodyPr>
          <a:lstStyle/>
          <a:p>
            <a:r>
              <a:rPr lang="en-US" dirty="0"/>
              <a:t>Which models were used</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785112" y="1783501"/>
            <a:ext cx="4827105" cy="4867364"/>
          </a:xfrm>
        </p:spPr>
        <p:txBody>
          <a:bodyPr>
            <a:normAutofit/>
          </a:bodyPr>
          <a:lstStyle/>
          <a:p>
            <a:pPr marL="0" indent="0">
              <a:buNone/>
            </a:pPr>
            <a:r>
              <a:rPr lang="en-US" sz="1500" dirty="0"/>
              <a:t>I started with some base models and then moved towards more advanced models. Models that I tested are:</a:t>
            </a:r>
          </a:p>
          <a:p>
            <a:r>
              <a:rPr lang="en-US" sz="1500" dirty="0"/>
              <a:t>Linear Regression</a:t>
            </a:r>
          </a:p>
          <a:p>
            <a:r>
              <a:rPr lang="en-US" sz="1500" dirty="0"/>
              <a:t>Random Forest Classifier</a:t>
            </a:r>
          </a:p>
          <a:p>
            <a:r>
              <a:rPr lang="en-US" sz="1500" dirty="0"/>
              <a:t>SVM</a:t>
            </a:r>
          </a:p>
          <a:p>
            <a:r>
              <a:rPr lang="en-US" sz="1500" dirty="0" err="1"/>
              <a:t>XGBoost</a:t>
            </a:r>
            <a:r>
              <a:rPr lang="en-US" sz="1500" dirty="0"/>
              <a:t> Classifier</a:t>
            </a:r>
          </a:p>
          <a:p>
            <a:r>
              <a:rPr lang="en-US" sz="1500" dirty="0"/>
              <a:t>Artificial Neural Network (ANN- Sequential)</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12</a:t>
            </a:fld>
            <a:endParaRPr lang="en-US" dirty="0"/>
          </a:p>
        </p:txBody>
      </p:sp>
    </p:spTree>
    <p:extLst>
      <p:ext uri="{BB962C8B-B14F-4D97-AF65-F5344CB8AC3E}">
        <p14:creationId xmlns:p14="http://schemas.microsoft.com/office/powerpoint/2010/main" val="1454058000"/>
      </p:ext>
    </p:extLst>
  </p:cSld>
  <p:clrMapOvr>
    <a:masterClrMapping/>
  </p:clrMapOvr>
  <mc:AlternateContent xmlns:mc="http://schemas.openxmlformats.org/markup-compatibility/2006" xmlns:p14="http://schemas.microsoft.com/office/powerpoint/2010/main">
    <mc:Choice Requires="p14">
      <p:transition spd="slow" p14:dur="2000" advTm="26851"/>
    </mc:Choice>
    <mc:Fallback xmlns="">
      <p:transition spd="slow" advTm="2685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PERFORMANCE Comparison</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349837" y="1909563"/>
            <a:ext cx="5157787" cy="494506"/>
          </a:xfrm>
        </p:spPr>
        <p:txBody>
          <a:bodyPr>
            <a:normAutofit/>
          </a:bodyPr>
          <a:lstStyle/>
          <a:p>
            <a:r>
              <a:rPr lang="en-US" dirty="0"/>
              <a:t>ON TRAIN DATA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ON TEST DATA</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13</a:t>
            </a:fld>
            <a:endParaRPr lang="en-US" dirty="0"/>
          </a:p>
        </p:txBody>
      </p:sp>
      <p:pic>
        <p:nvPicPr>
          <p:cNvPr id="21" name="Picture 20">
            <a:extLst>
              <a:ext uri="{FF2B5EF4-FFF2-40B4-BE49-F238E27FC236}">
                <a16:creationId xmlns:a16="http://schemas.microsoft.com/office/drawing/2014/main" id="{869BBA94-0B31-41AB-9FE1-F7F63DC7F02A}"/>
              </a:ext>
            </a:extLst>
          </p:cNvPr>
          <p:cNvPicPr>
            <a:picLocks noChangeAspect="1"/>
          </p:cNvPicPr>
          <p:nvPr/>
        </p:nvPicPr>
        <p:blipFill>
          <a:blip r:embed="rId2"/>
          <a:stretch>
            <a:fillRect/>
          </a:stretch>
        </p:blipFill>
        <p:spPr>
          <a:xfrm>
            <a:off x="6545020" y="2961412"/>
            <a:ext cx="5140922" cy="2604347"/>
          </a:xfrm>
          <a:prstGeom prst="rect">
            <a:avLst/>
          </a:prstGeom>
        </p:spPr>
      </p:pic>
      <p:pic>
        <p:nvPicPr>
          <p:cNvPr id="23" name="Picture 22">
            <a:extLst>
              <a:ext uri="{FF2B5EF4-FFF2-40B4-BE49-F238E27FC236}">
                <a16:creationId xmlns:a16="http://schemas.microsoft.com/office/drawing/2014/main" id="{AA0998B5-675A-47BE-8F99-8DE75C5CB320}"/>
              </a:ext>
            </a:extLst>
          </p:cNvPr>
          <p:cNvPicPr>
            <a:picLocks noChangeAspect="1"/>
          </p:cNvPicPr>
          <p:nvPr/>
        </p:nvPicPr>
        <p:blipFill>
          <a:blip r:embed="rId3"/>
          <a:stretch>
            <a:fillRect/>
          </a:stretch>
        </p:blipFill>
        <p:spPr>
          <a:xfrm>
            <a:off x="349837" y="3003176"/>
            <a:ext cx="4944165" cy="2562583"/>
          </a:xfrm>
          <a:prstGeom prst="rect">
            <a:avLst/>
          </a:prstGeom>
        </p:spPr>
      </p:pic>
    </p:spTree>
    <p:extLst>
      <p:ext uri="{BB962C8B-B14F-4D97-AF65-F5344CB8AC3E}">
        <p14:creationId xmlns:p14="http://schemas.microsoft.com/office/powerpoint/2010/main" val="1619265676"/>
      </p:ext>
    </p:extLst>
  </p:cSld>
  <p:clrMapOvr>
    <a:masterClrMapping/>
  </p:clrMapOvr>
  <mc:AlternateContent xmlns:mc="http://schemas.openxmlformats.org/markup-compatibility/2006" xmlns:p14="http://schemas.microsoft.com/office/powerpoint/2010/main">
    <mc:Choice Requires="p14">
      <p:transition spd="slow" p14:dur="2000" advTm="34902"/>
    </mc:Choice>
    <mc:Fallback xmlns="">
      <p:transition spd="slow" advTm="3490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6" name="Picture 5">
            <a:extLst>
              <a:ext uri="{FF2B5EF4-FFF2-40B4-BE49-F238E27FC236}">
                <a16:creationId xmlns:a16="http://schemas.microsoft.com/office/drawing/2014/main" id="{78C03ACC-9484-4E3B-9806-0F3726A0EAF4}"/>
              </a:ext>
            </a:extLst>
          </p:cNvPr>
          <p:cNvPicPr>
            <a:picLocks noChangeAspect="1"/>
          </p:cNvPicPr>
          <p:nvPr/>
        </p:nvPicPr>
        <p:blipFill>
          <a:blip r:embed="rId2"/>
          <a:stretch>
            <a:fillRect/>
          </a:stretch>
        </p:blipFill>
        <p:spPr>
          <a:xfrm>
            <a:off x="0" y="-92765"/>
            <a:ext cx="5062330" cy="6959075"/>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304544" y="705444"/>
            <a:ext cx="4757786" cy="573989"/>
          </a:xfrm>
        </p:spPr>
        <p:txBody>
          <a:bodyPr>
            <a:normAutofit fontScale="90000"/>
          </a:bodyPr>
          <a:lstStyle/>
          <a:p>
            <a:pPr algn="l"/>
            <a:r>
              <a:rPr lang="en-US" dirty="0">
                <a:solidFill>
                  <a:schemeClr val="bg1"/>
                </a:solidFill>
              </a:rPr>
              <a:t>CONCLUSION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304544" y="1754675"/>
            <a:ext cx="4665021" cy="4636392"/>
          </a:xfrm>
        </p:spPr>
        <p:txBody>
          <a:bodyPr>
            <a:normAutofit/>
          </a:bodyPr>
          <a:lstStyle/>
          <a:p>
            <a:pPr marL="0" indent="0">
              <a:buNone/>
            </a:pPr>
            <a:r>
              <a:rPr lang="en-US" dirty="0">
                <a:solidFill>
                  <a:schemeClr val="bg1"/>
                </a:solidFill>
              </a:rPr>
              <a:t>As we can see from table that Random Forest Classifier gave 82.50% accuracy on Test data, Hence we can use it in real life to predict the class of each glass type.</a:t>
            </a:r>
          </a:p>
        </p:txBody>
      </p:sp>
      <p:sp>
        <p:nvSpPr>
          <p:cNvPr id="15" name="TextBox 14">
            <a:extLst>
              <a:ext uri="{FF2B5EF4-FFF2-40B4-BE49-F238E27FC236}">
                <a16:creationId xmlns:a16="http://schemas.microsoft.com/office/drawing/2014/main" id="{B8F04F95-357F-4561-BE1C-0B1725230354}"/>
              </a:ext>
            </a:extLst>
          </p:cNvPr>
          <p:cNvSpPr txBox="1"/>
          <p:nvPr/>
        </p:nvSpPr>
        <p:spPr>
          <a:xfrm>
            <a:off x="7129672" y="5238520"/>
            <a:ext cx="3364365" cy="646331"/>
          </a:xfrm>
          <a:prstGeom prst="rect">
            <a:avLst/>
          </a:prstGeom>
          <a:noFill/>
        </p:spPr>
        <p:txBody>
          <a:bodyPr wrap="square" rtlCol="0">
            <a:spAutoFit/>
          </a:bodyPr>
          <a:lstStyle/>
          <a:p>
            <a:pPr algn="ctr"/>
            <a:r>
              <a:rPr lang="en-US" dirty="0"/>
              <a:t>Comparison Table of various models</a:t>
            </a:r>
          </a:p>
        </p:txBody>
      </p:sp>
      <p:pic>
        <p:nvPicPr>
          <p:cNvPr id="7" name="Picture 6">
            <a:extLst>
              <a:ext uri="{FF2B5EF4-FFF2-40B4-BE49-F238E27FC236}">
                <a16:creationId xmlns:a16="http://schemas.microsoft.com/office/drawing/2014/main" id="{882BCD87-B0B7-44F3-AF24-99D67D5B93C7}"/>
              </a:ext>
            </a:extLst>
          </p:cNvPr>
          <p:cNvPicPr>
            <a:picLocks noChangeAspect="1"/>
          </p:cNvPicPr>
          <p:nvPr/>
        </p:nvPicPr>
        <p:blipFill>
          <a:blip r:embed="rId3"/>
          <a:stretch>
            <a:fillRect/>
          </a:stretch>
        </p:blipFill>
        <p:spPr>
          <a:xfrm>
            <a:off x="6096000" y="2293964"/>
            <a:ext cx="5029499" cy="2270071"/>
          </a:xfrm>
          <a:prstGeom prst="rect">
            <a:avLst/>
          </a:prstGeom>
        </p:spPr>
      </p:pic>
    </p:spTree>
    <p:extLst>
      <p:ext uri="{BB962C8B-B14F-4D97-AF65-F5344CB8AC3E}">
        <p14:creationId xmlns:p14="http://schemas.microsoft.com/office/powerpoint/2010/main" val="3229591501"/>
      </p:ext>
    </p:extLst>
  </p:cSld>
  <p:clrMapOvr>
    <a:masterClrMapping/>
  </p:clrMapOvr>
  <mc:AlternateContent xmlns:mc="http://schemas.openxmlformats.org/markup-compatibility/2006" xmlns:p14="http://schemas.microsoft.com/office/powerpoint/2010/main">
    <mc:Choice Requires="p14">
      <p:transition spd="slow" p14:dur="2000" advTm="24712"/>
    </mc:Choice>
    <mc:Fallback xmlns="">
      <p:transition spd="slow" advTm="2471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69843" y="3013675"/>
            <a:ext cx="10787270" cy="830649"/>
          </a:xfrm>
        </p:spPr>
        <p:txBody>
          <a:bodyPr>
            <a:normAutofit fontScale="90000"/>
          </a:bodyPr>
          <a:lstStyle/>
          <a:p>
            <a:r>
              <a:rPr lang="en-US" dirty="0">
                <a:solidFill>
                  <a:schemeClr val="bg1"/>
                </a:solidFill>
              </a:rPr>
              <a:t>THANK YOU</a:t>
            </a:r>
          </a:p>
        </p:txBody>
      </p:sp>
    </p:spTree>
    <p:extLst>
      <p:ext uri="{BB962C8B-B14F-4D97-AF65-F5344CB8AC3E}">
        <p14:creationId xmlns:p14="http://schemas.microsoft.com/office/powerpoint/2010/main" val="1556011074"/>
      </p:ext>
    </p:extLst>
  </p:cSld>
  <p:clrMapOvr>
    <a:masterClrMapping/>
  </p:clrMapOvr>
  <mc:AlternateContent xmlns:mc="http://schemas.openxmlformats.org/markup-compatibility/2006" xmlns:p14="http://schemas.microsoft.com/office/powerpoint/2010/main">
    <mc:Choice Requires="p14">
      <p:transition spd="slow" p14:dur="2000" advTm="6811"/>
    </mc:Choice>
    <mc:Fallback xmlns="">
      <p:transition spd="slow" advTm="681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297819" y="625718"/>
            <a:ext cx="5251450" cy="1661297"/>
          </a:xfrm>
        </p:spPr>
        <p:txBody>
          <a:bodyPr>
            <a:normAutofit fontScale="90000"/>
          </a:bodyPr>
          <a:lstStyle/>
          <a:p>
            <a:r>
              <a:rPr lang="en-US" dirty="0"/>
              <a:t>INDEX</a:t>
            </a:r>
            <a:br>
              <a:rPr lang="en-US" dirty="0"/>
            </a:b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
        <p:nvSpPr>
          <p:cNvPr id="6" name="TextBox 5">
            <a:extLst>
              <a:ext uri="{FF2B5EF4-FFF2-40B4-BE49-F238E27FC236}">
                <a16:creationId xmlns:a16="http://schemas.microsoft.com/office/drawing/2014/main" id="{C56E1E96-04C0-44A1-A5F4-F44B8E86FA7D}"/>
              </a:ext>
            </a:extLst>
          </p:cNvPr>
          <p:cNvSpPr txBox="1"/>
          <p:nvPr/>
        </p:nvSpPr>
        <p:spPr>
          <a:xfrm>
            <a:off x="6297819" y="1985663"/>
            <a:ext cx="3856382" cy="2585323"/>
          </a:xfrm>
          <a:prstGeom prst="rect">
            <a:avLst/>
          </a:prstGeom>
          <a:noFill/>
        </p:spPr>
        <p:txBody>
          <a:bodyPr wrap="square" rtlCol="0">
            <a:spAutoFit/>
          </a:bodyPr>
          <a:lstStyle/>
          <a:p>
            <a:pPr marL="342900" indent="-342900">
              <a:buAutoNum type="arabicPeriod"/>
            </a:pPr>
            <a:r>
              <a:rPr lang="en-US" dirty="0"/>
              <a:t>Use Case</a:t>
            </a:r>
          </a:p>
          <a:p>
            <a:pPr marL="342900" indent="-342900">
              <a:buAutoNum type="arabicPeriod"/>
            </a:pPr>
            <a:r>
              <a:rPr lang="en-US" dirty="0"/>
              <a:t>Dataset</a:t>
            </a:r>
          </a:p>
          <a:p>
            <a:pPr marL="342900" indent="-342900">
              <a:buAutoNum type="arabicPeriod"/>
            </a:pPr>
            <a:r>
              <a:rPr lang="en-US" dirty="0"/>
              <a:t>Data Quality Assessment</a:t>
            </a:r>
          </a:p>
          <a:p>
            <a:pPr marL="342900" indent="-342900">
              <a:buAutoNum type="arabicPeriod"/>
            </a:pPr>
            <a:r>
              <a:rPr lang="en-US" dirty="0"/>
              <a:t>Exploratory Data Analysis</a:t>
            </a:r>
          </a:p>
          <a:p>
            <a:pPr marL="342900" indent="-342900">
              <a:buAutoNum type="arabicPeriod"/>
            </a:pPr>
            <a:r>
              <a:rPr lang="en-US" dirty="0"/>
              <a:t>Feature Engineering</a:t>
            </a:r>
          </a:p>
          <a:p>
            <a:pPr marL="342900" indent="-342900">
              <a:buAutoNum type="arabicPeriod"/>
            </a:pPr>
            <a:r>
              <a:rPr lang="en-US" dirty="0"/>
              <a:t>Performance Indicators</a:t>
            </a:r>
          </a:p>
          <a:p>
            <a:pPr marL="342900" indent="-342900">
              <a:buAutoNum type="arabicPeriod"/>
            </a:pPr>
            <a:r>
              <a:rPr lang="en-US" dirty="0"/>
              <a:t>Model Selection</a:t>
            </a:r>
          </a:p>
          <a:p>
            <a:pPr marL="342900" indent="-342900">
              <a:buAutoNum type="arabicPeriod"/>
            </a:pPr>
            <a:r>
              <a:rPr lang="en-US" dirty="0"/>
              <a:t>Results</a:t>
            </a:r>
          </a:p>
          <a:p>
            <a:pPr marL="342900" indent="-342900">
              <a:buAutoNum type="arabicPeriod"/>
            </a:pPr>
            <a:endParaRPr lang="en-US" dirty="0"/>
          </a:p>
        </p:txBody>
      </p:sp>
    </p:spTree>
    <p:extLst>
      <p:ext uri="{BB962C8B-B14F-4D97-AF65-F5344CB8AC3E}">
        <p14:creationId xmlns:p14="http://schemas.microsoft.com/office/powerpoint/2010/main" val="3578503173"/>
      </p:ext>
    </p:extLst>
  </p:cSld>
  <p:clrMapOvr>
    <a:masterClrMapping/>
  </p:clrMapOvr>
  <mc:AlternateContent xmlns:mc="http://schemas.openxmlformats.org/markup-compatibility/2006" xmlns:p14="http://schemas.microsoft.com/office/powerpoint/2010/main">
    <mc:Choice Requires="p14">
      <p:transition spd="slow" p14:dur="2000" advTm="30888"/>
    </mc:Choice>
    <mc:Fallback xmlns="">
      <p:transition spd="slow" advTm="3088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USE Case</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And Motivation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Many Glass manufacturing companies struggle to classify the glass types. These glass types are major criteria when it comes to the uses of the glass. Some glass types are particularly used for vehicles. Buildings and while others are used in things like headlamps and tableware. The main  criteria for glass classification is the amount and percentage of particular elements like silicon, Iron, etc. and also the refractive index of the glass that is being manufactured. This Project aims to solve that problem by categorizing glass in its various types automatically by use of machine learning </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4="http://schemas.microsoft.com/office/powerpoint/2010/main">
    <mc:Choice Requires="p14">
      <p:transition spd="slow" p14:dur="2000" advTm="41802"/>
    </mc:Choice>
    <mc:Fallback xmlns="">
      <p:transition spd="slow" advTm="4180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6" name="Picture 5">
            <a:extLst>
              <a:ext uri="{FF2B5EF4-FFF2-40B4-BE49-F238E27FC236}">
                <a16:creationId xmlns:a16="http://schemas.microsoft.com/office/drawing/2014/main" id="{78C03ACC-9484-4E3B-9806-0F3726A0EAF4}"/>
              </a:ext>
            </a:extLst>
          </p:cNvPr>
          <p:cNvPicPr>
            <a:picLocks noChangeAspect="1"/>
          </p:cNvPicPr>
          <p:nvPr/>
        </p:nvPicPr>
        <p:blipFill>
          <a:blip r:embed="rId2"/>
          <a:stretch>
            <a:fillRect/>
          </a:stretch>
        </p:blipFill>
        <p:spPr>
          <a:xfrm>
            <a:off x="0" y="-106017"/>
            <a:ext cx="5327374" cy="6972327"/>
          </a:xfrm>
          <a:prstGeom prst="rect">
            <a:avLst/>
          </a:prstGeom>
        </p:spPr>
      </p:pic>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158771" y="636179"/>
            <a:ext cx="4757786" cy="573989"/>
          </a:xfrm>
        </p:spPr>
        <p:txBody>
          <a:bodyPr>
            <a:normAutofit fontScale="90000"/>
          </a:bodyPr>
          <a:lstStyle/>
          <a:p>
            <a:pPr algn="l"/>
            <a:r>
              <a:rPr lang="en-US" sz="3600" dirty="0">
                <a:solidFill>
                  <a:schemeClr val="bg1"/>
                </a:solidFill>
              </a:rPr>
              <a:t>Dataset</a:t>
            </a:r>
            <a:endParaRPr lang="en-US" dirty="0">
              <a:solidFill>
                <a:schemeClr val="bg1"/>
              </a:solidFill>
            </a:endParaRP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a:xfrm>
            <a:off x="251536" y="1237803"/>
            <a:ext cx="6043246" cy="365125"/>
          </a:xfrm>
        </p:spPr>
        <p:txBody>
          <a:bodyPr>
            <a:normAutofit fontScale="70000" lnSpcReduction="20000"/>
          </a:bodyPr>
          <a:lstStyle/>
          <a:p>
            <a:r>
              <a:rPr lang="en-US" dirty="0"/>
              <a:t>Description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51536" y="1846348"/>
            <a:ext cx="4665021" cy="4636392"/>
          </a:xfrm>
        </p:spPr>
        <p:txBody>
          <a:bodyPr>
            <a:normAutofit/>
          </a:bodyPr>
          <a:lstStyle/>
          <a:p>
            <a:r>
              <a:rPr lang="en-US" sz="1600" dirty="0">
                <a:solidFill>
                  <a:schemeClr val="bg1"/>
                </a:solidFill>
              </a:rPr>
              <a:t>Dataset used in this project is obtained from the following site:</a:t>
            </a:r>
          </a:p>
          <a:p>
            <a:r>
              <a:rPr lang="en-US" sz="1600" dirty="0">
                <a:solidFill>
                  <a:schemeClr val="bg1"/>
                </a:solidFill>
                <a:hlinkClick r:id="rId3">
                  <a:extLst>
                    <a:ext uri="{A12FA001-AC4F-418D-AE19-62706E023703}">
                      <ahyp:hlinkClr xmlns:ahyp="http://schemas.microsoft.com/office/drawing/2018/hyperlinkcolor" val="tx"/>
                    </a:ext>
                  </a:extLst>
                </a:hlinkClick>
              </a:rPr>
              <a:t>https://archive.ics.uci.edu/ml/datasets/Glass+Identification</a:t>
            </a:r>
            <a:endParaRPr lang="en-US" sz="1600" dirty="0">
              <a:solidFill>
                <a:schemeClr val="bg1"/>
              </a:solidFill>
            </a:endParaRPr>
          </a:p>
          <a:p>
            <a:r>
              <a:rPr lang="en-US" sz="1600" b="1" dirty="0">
                <a:solidFill>
                  <a:schemeClr val="bg1"/>
                </a:solidFill>
              </a:rPr>
              <a:t>Highlights:</a:t>
            </a:r>
          </a:p>
          <a:p>
            <a:pPr marL="742950" lvl="1" indent="-285750"/>
            <a:r>
              <a:rPr lang="en-US" dirty="0">
                <a:solidFill>
                  <a:schemeClr val="bg1"/>
                </a:solidFill>
              </a:rPr>
              <a:t>The Dataset consists of 9 features and one target variable.</a:t>
            </a:r>
          </a:p>
          <a:p>
            <a:pPr marL="742950" lvl="1" indent="-285750"/>
            <a:r>
              <a:rPr lang="en-US" dirty="0">
                <a:solidFill>
                  <a:schemeClr val="bg1"/>
                </a:solidFill>
              </a:rPr>
              <a:t>This contains 214 samples which are highly skewed</a:t>
            </a:r>
          </a:p>
          <a:p>
            <a:pPr marL="742950" lvl="1" indent="-285750"/>
            <a:r>
              <a:rPr lang="en-US" dirty="0">
                <a:solidFill>
                  <a:schemeClr val="bg1"/>
                </a:solidFill>
              </a:rPr>
              <a:t>1 categorical target</a:t>
            </a:r>
          </a:p>
          <a:p>
            <a:pPr marL="742950" lvl="1" indent="-285750"/>
            <a:r>
              <a:rPr lang="en-US" dirty="0">
                <a:solidFill>
                  <a:schemeClr val="bg1"/>
                </a:solidFill>
              </a:rPr>
              <a:t>9 Numerical features</a:t>
            </a:r>
          </a:p>
        </p:txBody>
      </p:sp>
      <p:pic>
        <p:nvPicPr>
          <p:cNvPr id="2" name="Picture 1">
            <a:extLst>
              <a:ext uri="{FF2B5EF4-FFF2-40B4-BE49-F238E27FC236}">
                <a16:creationId xmlns:a16="http://schemas.microsoft.com/office/drawing/2014/main" id="{4D49AD09-E896-49A5-BA1F-CDDA96DC6737}"/>
              </a:ext>
            </a:extLst>
          </p:cNvPr>
          <p:cNvPicPr>
            <a:picLocks noChangeAspect="1"/>
          </p:cNvPicPr>
          <p:nvPr/>
        </p:nvPicPr>
        <p:blipFill>
          <a:blip r:embed="rId4"/>
          <a:stretch>
            <a:fillRect/>
          </a:stretch>
        </p:blipFill>
        <p:spPr>
          <a:xfrm>
            <a:off x="5922195" y="1630563"/>
            <a:ext cx="5750123" cy="2375638"/>
          </a:xfrm>
          <a:prstGeom prst="rect">
            <a:avLst/>
          </a:prstGeom>
        </p:spPr>
      </p:pic>
      <p:sp>
        <p:nvSpPr>
          <p:cNvPr id="3" name="TextBox 2">
            <a:extLst>
              <a:ext uri="{FF2B5EF4-FFF2-40B4-BE49-F238E27FC236}">
                <a16:creationId xmlns:a16="http://schemas.microsoft.com/office/drawing/2014/main" id="{0C829841-BD77-4583-BE04-AC14F56B427C}"/>
              </a:ext>
            </a:extLst>
          </p:cNvPr>
          <p:cNvSpPr txBox="1"/>
          <p:nvPr/>
        </p:nvSpPr>
        <p:spPr>
          <a:xfrm>
            <a:off x="7315200" y="4492487"/>
            <a:ext cx="3101009" cy="646331"/>
          </a:xfrm>
          <a:prstGeom prst="rect">
            <a:avLst/>
          </a:prstGeom>
          <a:noFill/>
        </p:spPr>
        <p:txBody>
          <a:bodyPr wrap="square" rtlCol="0">
            <a:spAutoFit/>
          </a:bodyPr>
          <a:lstStyle/>
          <a:p>
            <a:pPr algn="ctr"/>
            <a:r>
              <a:rPr lang="en-US" dirty="0"/>
              <a:t>Glass Classification Dataset by UCI</a:t>
            </a:r>
          </a:p>
        </p:txBody>
      </p:sp>
    </p:spTree>
    <p:extLst>
      <p:ext uri="{BB962C8B-B14F-4D97-AF65-F5344CB8AC3E}">
        <p14:creationId xmlns:p14="http://schemas.microsoft.com/office/powerpoint/2010/main" val="3977410283"/>
      </p:ext>
    </p:extLst>
  </p:cSld>
  <p:clrMapOvr>
    <a:masterClrMapping/>
  </p:clrMapOvr>
  <mc:AlternateContent xmlns:mc="http://schemas.openxmlformats.org/markup-compatibility/2006" xmlns:p14="http://schemas.microsoft.com/office/powerpoint/2010/main">
    <mc:Choice Requires="p14">
      <p:transition spd="slow" p14:dur="2000" advTm="29760"/>
    </mc:Choice>
    <mc:Fallback xmlns="">
      <p:transition spd="slow" advTm="297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USE Case SOLUTION</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What to expect?</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466786"/>
            <a:ext cx="6043246" cy="4636392"/>
          </a:xfrm>
        </p:spPr>
        <p:txBody>
          <a:bodyPr>
            <a:normAutofit/>
          </a:bodyPr>
          <a:lstStyle/>
          <a:p>
            <a:pPr marL="0" indent="0">
              <a:buNone/>
            </a:pPr>
            <a:r>
              <a:rPr lang="en-US" dirty="0"/>
              <a:t>I tried different ML models starting from the most simple ones to most complex like ANN sequential.</a:t>
            </a:r>
          </a:p>
          <a:p>
            <a:pPr marL="0" indent="0">
              <a:buNone/>
            </a:pPr>
            <a:r>
              <a:rPr lang="en-US" dirty="0"/>
              <a:t>The model that gave best performance was ensemble model of  Random Forest. The accuracy cam out to be 98.12% on trainset and on 82.50% test dataset</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5">
            <a:extLst>
              <a:ext uri="{FF2B5EF4-FFF2-40B4-BE49-F238E27FC236}">
                <a16:creationId xmlns:a16="http://schemas.microsoft.com/office/drawing/2014/main" id="{AA3D669E-E7A8-42E3-817A-B3B78D5931E0}"/>
              </a:ext>
            </a:extLst>
          </p:cNvPr>
          <p:cNvPicPr>
            <a:picLocks noChangeAspect="1"/>
          </p:cNvPicPr>
          <p:nvPr/>
        </p:nvPicPr>
        <p:blipFill>
          <a:blip r:embed="rId3"/>
          <a:stretch>
            <a:fillRect/>
          </a:stretch>
        </p:blipFill>
        <p:spPr>
          <a:xfrm>
            <a:off x="6357419" y="3542157"/>
            <a:ext cx="5191850" cy="2743583"/>
          </a:xfrm>
          <a:prstGeom prst="rect">
            <a:avLst/>
          </a:prstGeom>
        </p:spPr>
      </p:pic>
    </p:spTree>
    <p:extLst>
      <p:ext uri="{BB962C8B-B14F-4D97-AF65-F5344CB8AC3E}">
        <p14:creationId xmlns:p14="http://schemas.microsoft.com/office/powerpoint/2010/main" val="3460436239"/>
      </p:ext>
    </p:extLst>
  </p:cSld>
  <p:clrMapOvr>
    <a:masterClrMapping/>
  </p:clrMapOvr>
  <mc:AlternateContent xmlns:mc="http://schemas.openxmlformats.org/markup-compatibility/2006" xmlns:p14="http://schemas.microsoft.com/office/powerpoint/2010/main">
    <mc:Choice Requires="p14">
      <p:transition spd="slow" p14:dur="2000" advTm="41986"/>
    </mc:Choice>
    <mc:Fallback xmlns="">
      <p:transition spd="slow" advTm="4198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6281532"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5910471"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586330" y="322620"/>
            <a:ext cx="4018722" cy="573989"/>
          </a:xfrm>
        </p:spPr>
        <p:txBody>
          <a:bodyPr/>
          <a:lstStyle/>
          <a:p>
            <a:r>
              <a:rPr lang="en-US" dirty="0"/>
              <a:t>Data ASSESSMENT</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6586330" y="1003687"/>
            <a:ext cx="5224670" cy="407670"/>
          </a:xfrm>
        </p:spPr>
        <p:txBody>
          <a:bodyPr>
            <a:normAutofit fontScale="77500" lnSpcReduction="20000"/>
          </a:bodyPr>
          <a:lstStyle/>
          <a:p>
            <a:r>
              <a:rPr lang="en-US" dirty="0"/>
              <a:t>How readily we can use this data</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586330" y="1668016"/>
            <a:ext cx="4827105" cy="4867364"/>
          </a:xfrm>
        </p:spPr>
        <p:txBody>
          <a:bodyPr>
            <a:normAutofit/>
          </a:bodyPr>
          <a:lstStyle/>
          <a:p>
            <a:pPr marL="0" indent="0">
              <a:buNone/>
            </a:pPr>
            <a:r>
              <a:rPr lang="en-US" sz="1500" dirty="0"/>
              <a:t>During the initial Assessment of data the following points were noticed:</a:t>
            </a:r>
          </a:p>
          <a:p>
            <a:r>
              <a:rPr lang="en-US" sz="1500" dirty="0"/>
              <a:t>The Features are all numerical and contain no missing values.</a:t>
            </a:r>
          </a:p>
          <a:p>
            <a:r>
              <a:rPr lang="en-US" sz="1500" dirty="0"/>
              <a:t>Initial Box plot suggest that there are quite a bit of outliers</a:t>
            </a:r>
          </a:p>
          <a:p>
            <a:r>
              <a:rPr lang="en-US" sz="1500" dirty="0"/>
              <a:t>The data is highly skewed and hence can cause problems in our models if used directly</a:t>
            </a:r>
          </a:p>
          <a:p>
            <a:r>
              <a:rPr lang="en-US" sz="1500" dirty="0"/>
              <a:t>Values of features are not scaled, some numbers are really high and while others really low</a:t>
            </a:r>
          </a:p>
          <a:p>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slow" p14:dur="2000" advTm="42458"/>
    </mc:Choice>
    <mc:Fallback xmlns="">
      <p:transition spd="slow" advTm="4245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9" y="471142"/>
            <a:ext cx="4018722" cy="573989"/>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Highlights:</a:t>
            </a:r>
          </a:p>
          <a:p>
            <a:r>
              <a:rPr lang="en-US" dirty="0"/>
              <a:t>The initial plots by univariate analysis suggest that the data is highly skewed and may cause problems in our models</a:t>
            </a:r>
          </a:p>
          <a:p>
            <a:r>
              <a:rPr lang="en-US" dirty="0"/>
              <a:t>Outlier detection by Tukey method gave us 14 rows which contained more than tow outliers. This was confirmed by box plot in the next slide</a:t>
            </a:r>
          </a:p>
          <a:p>
            <a:pPr marL="0" indent="0">
              <a:buNone/>
            </a:pPr>
            <a:endParaRPr lang="en-US" dirty="0"/>
          </a:p>
          <a:p>
            <a:pPr marL="0" indent="0">
              <a:buNone/>
            </a:pP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16" name="Picture 15">
            <a:extLst>
              <a:ext uri="{FF2B5EF4-FFF2-40B4-BE49-F238E27FC236}">
                <a16:creationId xmlns:a16="http://schemas.microsoft.com/office/drawing/2014/main" id="{3D14FE79-1B4A-44F1-B951-16A077352461}"/>
              </a:ext>
            </a:extLst>
          </p:cNvPr>
          <p:cNvPicPr>
            <a:picLocks noChangeAspect="1"/>
          </p:cNvPicPr>
          <p:nvPr/>
        </p:nvPicPr>
        <p:blipFill>
          <a:blip r:embed="rId2"/>
          <a:stretch>
            <a:fillRect/>
          </a:stretch>
        </p:blipFill>
        <p:spPr>
          <a:xfrm>
            <a:off x="3700259" y="373672"/>
            <a:ext cx="3626973" cy="2581274"/>
          </a:xfrm>
          <a:prstGeom prst="rect">
            <a:avLst/>
          </a:prstGeom>
        </p:spPr>
      </p:pic>
      <p:pic>
        <p:nvPicPr>
          <p:cNvPr id="18" name="Picture 17">
            <a:extLst>
              <a:ext uri="{FF2B5EF4-FFF2-40B4-BE49-F238E27FC236}">
                <a16:creationId xmlns:a16="http://schemas.microsoft.com/office/drawing/2014/main" id="{8408B774-2A1F-473E-9BD7-72AADCC1934E}"/>
              </a:ext>
            </a:extLst>
          </p:cNvPr>
          <p:cNvPicPr>
            <a:picLocks noChangeAspect="1"/>
          </p:cNvPicPr>
          <p:nvPr/>
        </p:nvPicPr>
        <p:blipFill>
          <a:blip r:embed="rId3"/>
          <a:stretch>
            <a:fillRect/>
          </a:stretch>
        </p:blipFill>
        <p:spPr>
          <a:xfrm>
            <a:off x="179758" y="373672"/>
            <a:ext cx="3650386" cy="2581275"/>
          </a:xfrm>
          <a:prstGeom prst="rect">
            <a:avLst/>
          </a:prstGeom>
        </p:spPr>
      </p:pic>
      <p:pic>
        <p:nvPicPr>
          <p:cNvPr id="20" name="Picture 19">
            <a:extLst>
              <a:ext uri="{FF2B5EF4-FFF2-40B4-BE49-F238E27FC236}">
                <a16:creationId xmlns:a16="http://schemas.microsoft.com/office/drawing/2014/main" id="{75A3BDC2-E7AB-415D-951F-394A7198F584}"/>
              </a:ext>
            </a:extLst>
          </p:cNvPr>
          <p:cNvPicPr>
            <a:picLocks noChangeAspect="1"/>
          </p:cNvPicPr>
          <p:nvPr/>
        </p:nvPicPr>
        <p:blipFill>
          <a:blip r:embed="rId4"/>
          <a:stretch>
            <a:fillRect/>
          </a:stretch>
        </p:blipFill>
        <p:spPr>
          <a:xfrm>
            <a:off x="179758" y="3203550"/>
            <a:ext cx="3638550" cy="2581275"/>
          </a:xfrm>
          <a:prstGeom prst="rect">
            <a:avLst/>
          </a:prstGeom>
        </p:spPr>
      </p:pic>
      <p:pic>
        <p:nvPicPr>
          <p:cNvPr id="22" name="Picture 21">
            <a:extLst>
              <a:ext uri="{FF2B5EF4-FFF2-40B4-BE49-F238E27FC236}">
                <a16:creationId xmlns:a16="http://schemas.microsoft.com/office/drawing/2014/main" id="{FA739B1B-AB12-4DC7-8272-9ED5EFF9E96E}"/>
              </a:ext>
            </a:extLst>
          </p:cNvPr>
          <p:cNvPicPr>
            <a:picLocks noChangeAspect="1"/>
          </p:cNvPicPr>
          <p:nvPr/>
        </p:nvPicPr>
        <p:blipFill>
          <a:blip r:embed="rId5"/>
          <a:stretch>
            <a:fillRect/>
          </a:stretch>
        </p:blipFill>
        <p:spPr>
          <a:xfrm>
            <a:off x="3864194" y="3279875"/>
            <a:ext cx="3463038" cy="2428624"/>
          </a:xfrm>
          <a:prstGeom prst="rect">
            <a:avLst/>
          </a:prstGeom>
        </p:spPr>
      </p:pic>
      <p:sp>
        <p:nvSpPr>
          <p:cNvPr id="23" name="TextBox 22">
            <a:extLst>
              <a:ext uri="{FF2B5EF4-FFF2-40B4-BE49-F238E27FC236}">
                <a16:creationId xmlns:a16="http://schemas.microsoft.com/office/drawing/2014/main" id="{24D69219-C2F5-42CF-9C97-7A9AB6C58CB8}"/>
              </a:ext>
            </a:extLst>
          </p:cNvPr>
          <p:cNvSpPr txBox="1"/>
          <p:nvPr/>
        </p:nvSpPr>
        <p:spPr>
          <a:xfrm>
            <a:off x="1999033" y="5989983"/>
            <a:ext cx="3871680" cy="369332"/>
          </a:xfrm>
          <a:prstGeom prst="rect">
            <a:avLst/>
          </a:prstGeom>
          <a:noFill/>
        </p:spPr>
        <p:txBody>
          <a:bodyPr wrap="square" rtlCol="0">
            <a:spAutoFit/>
          </a:bodyPr>
          <a:lstStyle/>
          <a:p>
            <a:r>
              <a:rPr lang="en-US" dirty="0"/>
              <a:t>Checking the skewness of the data</a:t>
            </a:r>
          </a:p>
        </p:txBody>
      </p:sp>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4="http://schemas.microsoft.com/office/powerpoint/2010/main">
    <mc:Choice Requires="p14">
      <p:transition spd="slow" p14:dur="2000" advTm="31268"/>
    </mc:Choice>
    <mc:Fallback xmlns="">
      <p:transition spd="slow" advTm="312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9" y="471142"/>
            <a:ext cx="4018722" cy="573989"/>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Highlights:</a:t>
            </a:r>
          </a:p>
          <a:p>
            <a:r>
              <a:rPr lang="en-US" dirty="0"/>
              <a:t>Outliers are confirmed by the box plot of features</a:t>
            </a:r>
          </a:p>
          <a:p>
            <a:r>
              <a:rPr lang="en-US" dirty="0"/>
              <a:t>Also the mean value for Si was found to much higher, this was due to the fact that silicon is the main base material for glass</a:t>
            </a:r>
          </a:p>
          <a:p>
            <a:r>
              <a:rPr lang="en-US" dirty="0"/>
              <a:t>Further multivariate analysis was done by plotting heatmap on top of </a:t>
            </a:r>
            <a:r>
              <a:rPr lang="en-US" dirty="0" err="1"/>
              <a:t>pearsons</a:t>
            </a:r>
            <a:r>
              <a:rPr lang="en-US" dirty="0"/>
              <a:t> co-efficient of co-relation</a:t>
            </a:r>
          </a:p>
          <a:p>
            <a:endParaRPr lang="en-US" dirty="0"/>
          </a:p>
          <a:p>
            <a:pPr marL="0" indent="0">
              <a:buNone/>
            </a:pP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8</a:t>
            </a:fld>
            <a:endParaRPr lang="en-US" dirty="0"/>
          </a:p>
        </p:txBody>
      </p:sp>
      <p:sp>
        <p:nvSpPr>
          <p:cNvPr id="23" name="TextBox 22">
            <a:extLst>
              <a:ext uri="{FF2B5EF4-FFF2-40B4-BE49-F238E27FC236}">
                <a16:creationId xmlns:a16="http://schemas.microsoft.com/office/drawing/2014/main" id="{24D69219-C2F5-42CF-9C97-7A9AB6C58CB8}"/>
              </a:ext>
            </a:extLst>
          </p:cNvPr>
          <p:cNvSpPr txBox="1"/>
          <p:nvPr/>
        </p:nvSpPr>
        <p:spPr>
          <a:xfrm>
            <a:off x="2612162" y="5490323"/>
            <a:ext cx="3871680" cy="369332"/>
          </a:xfrm>
          <a:prstGeom prst="rect">
            <a:avLst/>
          </a:prstGeom>
          <a:noFill/>
        </p:spPr>
        <p:txBody>
          <a:bodyPr wrap="square" rtlCol="0">
            <a:spAutoFit/>
          </a:bodyPr>
          <a:lstStyle/>
          <a:p>
            <a:r>
              <a:rPr lang="en-US" dirty="0"/>
              <a:t>Outlier detection</a:t>
            </a:r>
          </a:p>
        </p:txBody>
      </p:sp>
      <p:pic>
        <p:nvPicPr>
          <p:cNvPr id="5" name="Picture 4">
            <a:extLst>
              <a:ext uri="{FF2B5EF4-FFF2-40B4-BE49-F238E27FC236}">
                <a16:creationId xmlns:a16="http://schemas.microsoft.com/office/drawing/2014/main" id="{1EDC2884-9582-4711-AFA4-FCCE1E20CCD4}"/>
              </a:ext>
            </a:extLst>
          </p:cNvPr>
          <p:cNvPicPr>
            <a:picLocks noChangeAspect="1"/>
          </p:cNvPicPr>
          <p:nvPr/>
        </p:nvPicPr>
        <p:blipFill>
          <a:blip r:embed="rId2"/>
          <a:stretch>
            <a:fillRect/>
          </a:stretch>
        </p:blipFill>
        <p:spPr>
          <a:xfrm>
            <a:off x="778981" y="1183011"/>
            <a:ext cx="5704861" cy="4121425"/>
          </a:xfrm>
          <a:prstGeom prst="rect">
            <a:avLst/>
          </a:prstGeom>
        </p:spPr>
      </p:pic>
    </p:spTree>
    <p:extLst>
      <p:ext uri="{BB962C8B-B14F-4D97-AF65-F5344CB8AC3E}">
        <p14:creationId xmlns:p14="http://schemas.microsoft.com/office/powerpoint/2010/main" val="952873236"/>
      </p:ext>
    </p:extLst>
  </p:cSld>
  <p:clrMapOvr>
    <a:masterClrMapping/>
  </p:clrMapOvr>
  <mc:AlternateContent xmlns:mc="http://schemas.openxmlformats.org/markup-compatibility/2006" xmlns:p14="http://schemas.microsoft.com/office/powerpoint/2010/main">
    <mc:Choice Requires="p14">
      <p:transition spd="slow" p14:dur="2000" advTm="28205"/>
    </mc:Choice>
    <mc:Fallback xmlns="">
      <p:transition spd="slow" advTm="2820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7792279" y="471142"/>
            <a:ext cx="4018722" cy="573989"/>
          </a:xfrm>
        </p:spPr>
        <p:txBody>
          <a:bodyPr/>
          <a:lstStyle/>
          <a:p>
            <a:r>
              <a:rPr lang="en-US" dirty="0"/>
              <a:t>Exploratory data Analysis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a:bodyPr>
          <a:lstStyle/>
          <a:p>
            <a:pPr marL="0" indent="0">
              <a:buNone/>
            </a:pPr>
            <a:r>
              <a:rPr lang="en-US" dirty="0"/>
              <a:t>Highlights:</a:t>
            </a:r>
          </a:p>
          <a:p>
            <a:r>
              <a:rPr lang="en-US" dirty="0"/>
              <a:t>Correlation heatmap that was produced is shown</a:t>
            </a:r>
          </a:p>
          <a:p>
            <a:r>
              <a:rPr lang="en-US" dirty="0"/>
              <a:t>The Ba and Al was found to have high positive correlation among themselves and similarly Ba and Na had positive high correlation</a:t>
            </a:r>
          </a:p>
          <a:p>
            <a:pPr marL="0" indent="0">
              <a:buNone/>
            </a:pPr>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23" name="TextBox 22">
            <a:extLst>
              <a:ext uri="{FF2B5EF4-FFF2-40B4-BE49-F238E27FC236}">
                <a16:creationId xmlns:a16="http://schemas.microsoft.com/office/drawing/2014/main" id="{24D69219-C2F5-42CF-9C97-7A9AB6C58CB8}"/>
              </a:ext>
            </a:extLst>
          </p:cNvPr>
          <p:cNvSpPr txBox="1"/>
          <p:nvPr/>
        </p:nvSpPr>
        <p:spPr>
          <a:xfrm>
            <a:off x="2360370" y="5768619"/>
            <a:ext cx="3871680" cy="369332"/>
          </a:xfrm>
          <a:prstGeom prst="rect">
            <a:avLst/>
          </a:prstGeom>
          <a:noFill/>
        </p:spPr>
        <p:txBody>
          <a:bodyPr wrap="square" rtlCol="0">
            <a:spAutoFit/>
          </a:bodyPr>
          <a:lstStyle/>
          <a:p>
            <a:r>
              <a:rPr lang="en-US" dirty="0"/>
              <a:t>Correlation Heatmap</a:t>
            </a:r>
          </a:p>
        </p:txBody>
      </p:sp>
      <p:pic>
        <p:nvPicPr>
          <p:cNvPr id="6" name="Picture 5">
            <a:extLst>
              <a:ext uri="{FF2B5EF4-FFF2-40B4-BE49-F238E27FC236}">
                <a16:creationId xmlns:a16="http://schemas.microsoft.com/office/drawing/2014/main" id="{DD5CCDC4-20F8-4DFC-B394-618792A06BD0}"/>
              </a:ext>
            </a:extLst>
          </p:cNvPr>
          <p:cNvPicPr>
            <a:picLocks noChangeAspect="1"/>
          </p:cNvPicPr>
          <p:nvPr/>
        </p:nvPicPr>
        <p:blipFill>
          <a:blip r:embed="rId2"/>
          <a:stretch>
            <a:fillRect/>
          </a:stretch>
        </p:blipFill>
        <p:spPr>
          <a:xfrm>
            <a:off x="712303" y="471142"/>
            <a:ext cx="6102843" cy="5101679"/>
          </a:xfrm>
          <a:prstGeom prst="rect">
            <a:avLst/>
          </a:prstGeom>
        </p:spPr>
      </p:pic>
    </p:spTree>
    <p:extLst>
      <p:ext uri="{BB962C8B-B14F-4D97-AF65-F5344CB8AC3E}">
        <p14:creationId xmlns:p14="http://schemas.microsoft.com/office/powerpoint/2010/main" val="3687807676"/>
      </p:ext>
    </p:extLst>
  </p:cSld>
  <p:clrMapOvr>
    <a:masterClrMapping/>
  </p:clrMapOvr>
  <mc:AlternateContent xmlns:mc="http://schemas.openxmlformats.org/markup-compatibility/2006" xmlns:p14="http://schemas.microsoft.com/office/powerpoint/2010/main">
    <mc:Choice Requires="p14">
      <p:transition spd="slow" p14:dur="2000" advTm="22965"/>
    </mc:Choice>
    <mc:Fallback xmlns="">
      <p:transition spd="slow" advTm="22965"/>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 ds:uri="http://schemas.microsoft.com/office/2006/metadata/properties"/>
    <ds:schemaRef ds:uri="16c05727-aa75-4e4a-9b5f-8a80a1165891"/>
    <ds:schemaRef ds:uri="71af3243-3dd4-4a8d-8c0d-dd76da1f02a5"/>
    <ds:schemaRef ds:uri="http://purl.org/dc/dcmitype/"/>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1010</TotalTime>
  <Words>680</Words>
  <Application>Microsoft Office PowerPoint</Application>
  <PresentationFormat>Widescreen</PresentationFormat>
  <Paragraphs>92</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Gill Sans</vt:lpstr>
      <vt:lpstr>Office Theme</vt:lpstr>
      <vt:lpstr>GLASS TYPE Classification</vt:lpstr>
      <vt:lpstr>INDEX </vt:lpstr>
      <vt:lpstr>USE Case</vt:lpstr>
      <vt:lpstr>Dataset</vt:lpstr>
      <vt:lpstr>USE Case SOLUTION</vt:lpstr>
      <vt:lpstr>Data ASSESSMENT</vt:lpstr>
      <vt:lpstr>Exploratory data Analysis</vt:lpstr>
      <vt:lpstr>Exploratory data Analysis</vt:lpstr>
      <vt:lpstr>Exploratory data Analysis</vt:lpstr>
      <vt:lpstr>Feature Engineering</vt:lpstr>
      <vt:lpstr>Performance Indicators</vt:lpstr>
      <vt:lpstr>Model Selection</vt:lpstr>
      <vt:lpstr>PERFORMANCE Comparison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GLASS TYPE Classification</dc:title>
  <dc:creator>Amritvir Singh</dc:creator>
  <cp:lastModifiedBy>Amritvir Singh</cp:lastModifiedBy>
  <cp:revision>11</cp:revision>
  <dcterms:created xsi:type="dcterms:W3CDTF">2020-08-15T16:50:11Z</dcterms:created>
  <dcterms:modified xsi:type="dcterms:W3CDTF">2020-08-16T09:43:10Z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